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4"/>
  </p:handoutMasterIdLst>
  <p:sldIdLst>
    <p:sldId id="465" r:id="rId3"/>
    <p:sldId id="290" r:id="rId5"/>
    <p:sldId id="462" r:id="rId6"/>
    <p:sldId id="429" r:id="rId7"/>
    <p:sldId id="434" r:id="rId8"/>
    <p:sldId id="469" r:id="rId9"/>
    <p:sldId id="496" r:id="rId10"/>
    <p:sldId id="514" r:id="rId11"/>
    <p:sldId id="515" r:id="rId12"/>
    <p:sldId id="516" r:id="rId13"/>
  </p:sldIdLst>
  <p:sldSz cx="12192000" cy="6858000"/>
  <p:notesSz cx="6858000" cy="9144000"/>
  <p:custDataLst>
    <p:tags r:id="rId1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7242" userDrawn="1">
          <p15:clr>
            <a:srgbClr val="A4A3A4"/>
          </p15:clr>
        </p15:guide>
        <p15:guide id="3" pos="43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冯 义斐" initials="冯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0000"/>
    <a:srgbClr val="424650"/>
    <a:srgbClr val="FFFFFF"/>
    <a:srgbClr val="FF7C05"/>
    <a:srgbClr val="435164"/>
    <a:srgbClr val="FFC000"/>
    <a:srgbClr val="4B5975"/>
    <a:srgbClr val="E22A3C"/>
    <a:srgbClr val="F5F9F9"/>
    <a:srgbClr val="BFBF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324" autoAdjust="0"/>
    <p:restoredTop sz="90613" autoAdjust="0"/>
  </p:normalViewPr>
  <p:slideViewPr>
    <p:cSldViewPr snapToGrid="0" showGuides="1">
      <p:cViewPr varScale="1">
        <p:scale>
          <a:sx n="85" d="100"/>
          <a:sy n="85" d="100"/>
        </p:scale>
        <p:origin x="302" y="58"/>
      </p:cViewPr>
      <p:guideLst>
        <p:guide orient="horz" pos="2160"/>
        <p:guide pos="7242"/>
        <p:guide pos="43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83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gs" Target="tags/tag9.xml"/><Relationship Id="rId18" Type="http://schemas.openxmlformats.org/officeDocument/2006/relationships/commentAuthors" Target="commentAuthors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handoutMaster" Target="handoutMasters/handoutMaster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6487B2-EFA4-4F9A-89E7-8FDEF8A09E3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FAC07D-8D07-4F8E-B724-D1AFD71A40B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436FB9-8B9B-4645-A598-56D528A684F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89CC1D-2948-4019-A9DC-11A1005A2DE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just">
              <a:lnSpc>
                <a:spcPct val="125000"/>
              </a:lnSpc>
              <a:buFont typeface="+mj-lt"/>
              <a:buNone/>
            </a:pPr>
            <a:endParaRPr lang="zh-CN" altLang="zh-CN" sz="1800" kern="100" dirty="0">
              <a:effectLst/>
              <a:latin typeface="等线" panose="02010600030101010101" charset="-122"/>
              <a:ea typeface="等线" panose="02010600030101010101" charset="-122"/>
              <a:cs typeface="Times New Roman" panose="02020603050405020304" pitchFamily="18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F8152D9-5CC7-4E9D-A5C4-B9CCFF0E5EE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zh-CN" sz="1800" kern="100" dirty="0">
              <a:effectLst/>
              <a:latin typeface="等线" panose="02010600030101010101" charset="-122"/>
              <a:ea typeface="等线" panose="02010600030101010101" charset="-122"/>
              <a:cs typeface="Times New Roman" panose="02020603050405020304" pitchFamily="18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89CC1D-2948-4019-A9DC-11A1005A2DE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F8152D9-5CC7-4E9D-A5C4-B9CCFF0E5EE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89CC1D-2948-4019-A9DC-11A1005A2DE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just">
              <a:lnSpc>
                <a:spcPct val="125000"/>
              </a:lnSpc>
              <a:buFont typeface="+mj-lt"/>
              <a:buNone/>
            </a:pPr>
            <a:endParaRPr lang="zh-CN" altLang="zh-CN" sz="1800" kern="100" dirty="0">
              <a:effectLst/>
              <a:latin typeface="等线" panose="02010600030101010101" charset="-122"/>
              <a:ea typeface="等线" panose="02010600030101010101" charset="-122"/>
              <a:cs typeface="Times New Roman" panose="02020603050405020304" pitchFamily="18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989CC1D-2948-4019-A9DC-11A1005A2DE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zh-CN" sz="1800" kern="100" dirty="0">
              <a:effectLst/>
              <a:latin typeface="等线" panose="02010600030101010101" charset="-122"/>
              <a:ea typeface="等线" panose="02010600030101010101" charset="-122"/>
              <a:cs typeface="Times New Roman" panose="02020603050405020304" pitchFamily="18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4C493B2F-67F1-4FEC-A176-4BDA1A303606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zh-CN" sz="1800" kern="100" dirty="0">
              <a:effectLst/>
              <a:latin typeface="等线" panose="02010600030101010101" charset="-122"/>
              <a:ea typeface="等线" panose="02010600030101010101" charset="-122"/>
              <a:cs typeface="Times New Roman" panose="02020603050405020304" pitchFamily="18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4C493B2F-67F1-4FEC-A176-4BDA1A303606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zh-CN" sz="1800" kern="100" dirty="0">
              <a:effectLst/>
              <a:latin typeface="等线" panose="02010600030101010101" charset="-122"/>
              <a:ea typeface="等线" panose="02010600030101010101" charset="-122"/>
              <a:cs typeface="Times New Roman" panose="02020603050405020304" pitchFamily="18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89CC1D-2948-4019-A9DC-11A1005A2DE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zh-CN" sz="1800" kern="100" dirty="0">
              <a:effectLst/>
              <a:latin typeface="等线" panose="02010600030101010101" charset="-122"/>
              <a:ea typeface="等线" panose="02010600030101010101" charset="-122"/>
              <a:cs typeface="Times New Roman" panose="02020603050405020304" pitchFamily="18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89CC1D-2948-4019-A9DC-11A1005A2DE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zh-CN" sz="1800" kern="100" dirty="0">
              <a:effectLst/>
              <a:latin typeface="等线" panose="02010600030101010101" charset="-122"/>
              <a:ea typeface="等线" panose="02010600030101010101" charset="-122"/>
              <a:cs typeface="Times New Roman" panose="02020603050405020304" pitchFamily="18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89CC1D-2948-4019-A9DC-11A1005A2DE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121F1-F50A-4F32-B1C4-F72798F51F3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121F1-F50A-4F32-B1C4-F72798F51F3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121F1-F50A-4F32-B1C4-F72798F51F3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图片占位符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200" b="1" i="0">
                <a:solidFill>
                  <a:srgbClr val="3A3A3A"/>
                </a:solidFill>
                <a:latin typeface="微软雅黑" panose="020B0503020204020204" charset="-122"/>
                <a:cs typeface="微软雅黑" panose="020B0503020204020204" charset="-122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840093" y="2619154"/>
            <a:ext cx="3849370" cy="35477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00" b="0" i="0">
                <a:solidFill>
                  <a:srgbClr val="0D0D0D"/>
                </a:solidFill>
                <a:latin typeface="微软雅黑" panose="020B0503020204020204" charset="-122"/>
                <a:cs typeface="微软雅黑" panose="020B0503020204020204" charset="-122"/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图片占位符 10"/>
          <p:cNvSpPr>
            <a:spLocks noGrp="1"/>
          </p:cNvSpPr>
          <p:nvPr>
            <p:ph type="pic" sz="quarter" idx="11"/>
          </p:nvPr>
        </p:nvSpPr>
        <p:spPr>
          <a:xfrm>
            <a:off x="1346220" y="1760715"/>
            <a:ext cx="2325606" cy="2006963"/>
          </a:xfrm>
          <a:custGeom>
            <a:avLst/>
            <a:gdLst>
              <a:gd name="connsiteX0" fmla="*/ 0 w 2325606"/>
              <a:gd name="connsiteY0" fmla="*/ 0 h 2006963"/>
              <a:gd name="connsiteX1" fmla="*/ 2325606 w 2325606"/>
              <a:gd name="connsiteY1" fmla="*/ 0 h 2006963"/>
              <a:gd name="connsiteX2" fmla="*/ 2325606 w 2325606"/>
              <a:gd name="connsiteY2" fmla="*/ 2006963 h 2006963"/>
              <a:gd name="connsiteX3" fmla="*/ 0 w 2325606"/>
              <a:gd name="connsiteY3" fmla="*/ 2006963 h 20069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5606" h="2006963">
                <a:moveTo>
                  <a:pt x="0" y="0"/>
                </a:moveTo>
                <a:lnTo>
                  <a:pt x="2325606" y="0"/>
                </a:lnTo>
                <a:lnTo>
                  <a:pt x="2325606" y="2006963"/>
                </a:lnTo>
                <a:lnTo>
                  <a:pt x="0" y="200696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3" name="图片占位符 12"/>
          <p:cNvSpPr>
            <a:spLocks noGrp="1"/>
          </p:cNvSpPr>
          <p:nvPr>
            <p:ph type="pic" sz="quarter" idx="12"/>
          </p:nvPr>
        </p:nvSpPr>
        <p:spPr>
          <a:xfrm>
            <a:off x="3741536" y="1760719"/>
            <a:ext cx="4707855" cy="4066187"/>
          </a:xfrm>
          <a:custGeom>
            <a:avLst/>
            <a:gdLst>
              <a:gd name="connsiteX0" fmla="*/ 0 w 4707855"/>
              <a:gd name="connsiteY0" fmla="*/ 0 h 4066187"/>
              <a:gd name="connsiteX1" fmla="*/ 4707855 w 4707855"/>
              <a:gd name="connsiteY1" fmla="*/ 0 h 4066187"/>
              <a:gd name="connsiteX2" fmla="*/ 4707855 w 4707855"/>
              <a:gd name="connsiteY2" fmla="*/ 4066187 h 4066187"/>
              <a:gd name="connsiteX3" fmla="*/ 0 w 4707855"/>
              <a:gd name="connsiteY3" fmla="*/ 4066187 h 4066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07855" h="4066187">
                <a:moveTo>
                  <a:pt x="0" y="0"/>
                </a:moveTo>
                <a:lnTo>
                  <a:pt x="4707855" y="0"/>
                </a:lnTo>
                <a:lnTo>
                  <a:pt x="4707855" y="4066187"/>
                </a:lnTo>
                <a:lnTo>
                  <a:pt x="0" y="406618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2" name="图片占位符 11"/>
          <p:cNvSpPr>
            <a:spLocks noGrp="1"/>
          </p:cNvSpPr>
          <p:nvPr>
            <p:ph type="pic" sz="quarter" idx="13"/>
          </p:nvPr>
        </p:nvSpPr>
        <p:spPr>
          <a:xfrm>
            <a:off x="8520194" y="3819944"/>
            <a:ext cx="2325606" cy="2006963"/>
          </a:xfrm>
          <a:custGeom>
            <a:avLst/>
            <a:gdLst>
              <a:gd name="connsiteX0" fmla="*/ 0 w 2325606"/>
              <a:gd name="connsiteY0" fmla="*/ 0 h 2006963"/>
              <a:gd name="connsiteX1" fmla="*/ 2325606 w 2325606"/>
              <a:gd name="connsiteY1" fmla="*/ 0 h 2006963"/>
              <a:gd name="connsiteX2" fmla="*/ 2325606 w 2325606"/>
              <a:gd name="connsiteY2" fmla="*/ 2006963 h 2006963"/>
              <a:gd name="connsiteX3" fmla="*/ 0 w 2325606"/>
              <a:gd name="connsiteY3" fmla="*/ 2006963 h 20069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5606" h="2006963">
                <a:moveTo>
                  <a:pt x="0" y="0"/>
                </a:moveTo>
                <a:lnTo>
                  <a:pt x="2325606" y="0"/>
                </a:lnTo>
                <a:lnTo>
                  <a:pt x="2325606" y="2006963"/>
                </a:lnTo>
                <a:lnTo>
                  <a:pt x="0" y="200696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91C74C5-49C3-4B91-9805-E5C47E5A7A9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121F1-F50A-4F32-B1C4-F72798F51F3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121F1-F50A-4F32-B1C4-F72798F51F3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121F1-F50A-4F32-B1C4-F72798F51F3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121F1-F50A-4F32-B1C4-F72798F51F3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121F1-F50A-4F32-B1C4-F72798F51F3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121F1-F50A-4F32-B1C4-F72798F51F3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121F1-F50A-4F32-B1C4-F72798F51F3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121F1-F50A-4F32-B1C4-F72798F51F3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image" Target="../media/image1.jpeg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2121F1-F50A-4F32-B1C4-F72798F51F3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文本框 19"/>
          <p:cNvSpPr txBox="1"/>
          <p:nvPr>
            <p:custDataLst>
              <p:tags r:id="rId1"/>
            </p:custDataLst>
          </p:nvPr>
        </p:nvSpPr>
        <p:spPr>
          <a:xfrm>
            <a:off x="2266950" y="2616835"/>
            <a:ext cx="7658100" cy="1075055"/>
          </a:xfrm>
          <a:prstGeom prst="rect">
            <a:avLst/>
          </a:prstGeom>
          <a:noFill/>
        </p:spPr>
        <p:txBody>
          <a:bodyPr wrap="none" rtlCol="0">
            <a:noAutofit/>
            <a:scene3d>
              <a:camera prst="orthographicFront"/>
              <a:lightRig rig="threePt" dir="t"/>
            </a:scene3d>
            <a:sp3d contourW="12700"/>
          </a:bodyPr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5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项目标题</a:t>
            </a:r>
            <a:endParaRPr lang="zh-CN" altLang="en-US" sz="5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 rot="2700000">
            <a:off x="409025" y="374003"/>
            <a:ext cx="268891" cy="268892"/>
          </a:xfrm>
          <a:prstGeom prst="rect">
            <a:avLst/>
          </a:prstGeom>
          <a:solidFill>
            <a:srgbClr val="0937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4" name="矩形 3"/>
          <p:cNvSpPr/>
          <p:nvPr/>
        </p:nvSpPr>
        <p:spPr>
          <a:xfrm rot="2700000">
            <a:off x="592389" y="335385"/>
            <a:ext cx="360367" cy="35483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E0EC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4632683" y="2811564"/>
            <a:ext cx="2926080" cy="9220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5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项目愿景</a:t>
            </a:r>
            <a:endParaRPr lang="zh-CN" altLang="en-US" sz="5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文本框 18"/>
          <p:cNvSpPr txBox="1"/>
          <p:nvPr/>
        </p:nvSpPr>
        <p:spPr>
          <a:xfrm>
            <a:off x="5323846" y="1478910"/>
            <a:ext cx="1554480" cy="9220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目录</a:t>
            </a:r>
            <a:endParaRPr kumimoji="0" lang="zh-CN" altLang="en-US" sz="54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 rot="2700000">
            <a:off x="409025" y="374003"/>
            <a:ext cx="268891" cy="268892"/>
          </a:xfrm>
          <a:prstGeom prst="rect">
            <a:avLst/>
          </a:prstGeom>
          <a:solidFill>
            <a:srgbClr val="0937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26" name="矩形 25"/>
          <p:cNvSpPr/>
          <p:nvPr/>
        </p:nvSpPr>
        <p:spPr>
          <a:xfrm rot="2700000">
            <a:off x="592389" y="335385"/>
            <a:ext cx="360367" cy="35483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E0EC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-2125634" y="308394"/>
            <a:ext cx="7825740" cy="70675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项目背景</a:t>
            </a:r>
            <a:endParaRPr lang="zh-CN" altLang="en-US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                                            </a:t>
            </a:r>
            <a:r>
              <a:rPr lang="zh-CN" alt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包括：政策背景、竞争格局、</a:t>
            </a:r>
            <a:r>
              <a:rPr lang="zh-CN" alt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行业痛点</a:t>
            </a:r>
            <a:endParaRPr lang="zh-CN" altLang="en-US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1197639" y="6268504"/>
            <a:ext cx="8978265" cy="39878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备注：尽量多分几页展示标题提示点，如实在没有可先空着</a:t>
            </a:r>
            <a:r>
              <a:rPr lang="en-US" altLang="zh-CN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                             </a:t>
            </a:r>
            <a:endParaRPr lang="zh-CN" altLang="en-US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665085" y="618109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矩形 49"/>
          <p:cNvSpPr/>
          <p:nvPr/>
        </p:nvSpPr>
        <p:spPr>
          <a:xfrm rot="2700000">
            <a:off x="409025" y="374003"/>
            <a:ext cx="268891" cy="268892"/>
          </a:xfrm>
          <a:prstGeom prst="rect">
            <a:avLst/>
          </a:prstGeom>
          <a:solidFill>
            <a:srgbClr val="0937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51" name="矩形 50"/>
          <p:cNvSpPr/>
          <p:nvPr/>
        </p:nvSpPr>
        <p:spPr>
          <a:xfrm rot="2700000">
            <a:off x="592389" y="335385"/>
            <a:ext cx="360367" cy="35483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E0EC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-4402099" y="308394"/>
            <a:ext cx="12378690" cy="70675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解决方案</a:t>
            </a:r>
            <a:endParaRPr lang="zh-CN" altLang="en-US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                                                                          </a:t>
            </a:r>
            <a:r>
              <a:rPr lang="zh-CN" alt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包括：创新点、关键技术、佐证材料、应用</a:t>
            </a:r>
            <a:r>
              <a:rPr lang="zh-CN" alt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场景、竞品</a:t>
            </a:r>
            <a:r>
              <a:rPr lang="zh-CN" alt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分析</a:t>
            </a:r>
            <a:endParaRPr lang="zh-CN" altLang="en-US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1197639" y="6268504"/>
            <a:ext cx="8978265" cy="39878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备注：尽量多分几页展示标题提示点，如实在没有可先空着</a:t>
            </a:r>
            <a:r>
              <a:rPr lang="en-US" altLang="zh-CN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                             </a:t>
            </a:r>
            <a:endParaRPr lang="zh-CN" altLang="en-US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矩形 50"/>
          <p:cNvSpPr/>
          <p:nvPr/>
        </p:nvSpPr>
        <p:spPr>
          <a:xfrm rot="2700000">
            <a:off x="409025" y="374003"/>
            <a:ext cx="268891" cy="268892"/>
          </a:xfrm>
          <a:prstGeom prst="rect">
            <a:avLst/>
          </a:prstGeom>
          <a:solidFill>
            <a:srgbClr val="0937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52" name="矩形 51"/>
          <p:cNvSpPr/>
          <p:nvPr/>
        </p:nvSpPr>
        <p:spPr>
          <a:xfrm rot="2700000">
            <a:off x="592389" y="335385"/>
            <a:ext cx="360367" cy="35483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E0EC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-3402924" y="308394"/>
            <a:ext cx="10380345" cy="70675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商业模式</a:t>
            </a:r>
            <a:endParaRPr lang="zh-CN" altLang="en-US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                                                             </a:t>
            </a:r>
            <a:r>
              <a:rPr lang="zh-CN" alt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包括：生产模式、推广模式、盈利模式、目标</a:t>
            </a:r>
            <a:r>
              <a:rPr lang="zh-CN" alt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客户</a:t>
            </a:r>
            <a:endParaRPr lang="zh-CN" altLang="en-US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1197639" y="6268504"/>
            <a:ext cx="8978265" cy="39878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备注：尽量多分几页展示标题提示点，如实在没有可先空着</a:t>
            </a:r>
            <a:r>
              <a:rPr lang="en-US" altLang="zh-CN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                             </a:t>
            </a:r>
            <a:endParaRPr lang="zh-CN" altLang="en-US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 rot="2700000">
            <a:off x="409025" y="374003"/>
            <a:ext cx="268891" cy="268892"/>
          </a:xfrm>
          <a:prstGeom prst="rect">
            <a:avLst/>
          </a:prstGeom>
          <a:solidFill>
            <a:srgbClr val="0937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27" name="矩形 26"/>
          <p:cNvSpPr/>
          <p:nvPr/>
        </p:nvSpPr>
        <p:spPr>
          <a:xfrm rot="2700000">
            <a:off x="592389" y="335385"/>
            <a:ext cx="360367" cy="35483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E0EC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-5401269" y="308394"/>
            <a:ext cx="14377035" cy="70675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项目</a:t>
            </a:r>
            <a:r>
              <a:rPr lang="zh-CN" alt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团队</a:t>
            </a:r>
            <a:endParaRPr lang="zh-CN" altLang="en-US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                                                                                       </a:t>
            </a:r>
            <a:r>
              <a:rPr lang="zh-CN" alt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包括：负责人、团队、外部资源（团队成员专业、实践背景、</a:t>
            </a:r>
            <a:r>
              <a:rPr lang="zh-CN" alt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贡献）</a:t>
            </a:r>
            <a:endParaRPr lang="zh-CN" altLang="en-US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1197639" y="6268504"/>
            <a:ext cx="8978265" cy="39878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备注：尽量多分几页展示标题提示点，如实在没有可先空着</a:t>
            </a:r>
            <a:r>
              <a:rPr lang="en-US" altLang="zh-CN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                             </a:t>
            </a:r>
            <a:endParaRPr lang="zh-CN" altLang="en-US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 rot="2700000">
            <a:off x="409025" y="374003"/>
            <a:ext cx="268891" cy="268892"/>
          </a:xfrm>
          <a:prstGeom prst="rect">
            <a:avLst/>
          </a:prstGeom>
          <a:solidFill>
            <a:srgbClr val="0937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4" name="矩形 3"/>
          <p:cNvSpPr/>
          <p:nvPr/>
        </p:nvSpPr>
        <p:spPr>
          <a:xfrm rot="2700000">
            <a:off x="592389" y="335385"/>
            <a:ext cx="360367" cy="35483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E0EC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-3402924" y="308394"/>
            <a:ext cx="10380345" cy="70675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社会</a:t>
            </a:r>
            <a:r>
              <a:rPr lang="zh-CN" alt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价值</a:t>
            </a:r>
            <a:endParaRPr lang="zh-CN" altLang="en-US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                                                             </a:t>
            </a:r>
            <a:r>
              <a:rPr lang="zh-CN" alt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包括：带动就业、生态价值、民生福祉、</a:t>
            </a:r>
            <a:r>
              <a:rPr lang="zh-CN" alt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媒体报道</a:t>
            </a:r>
            <a:endParaRPr lang="zh-CN" altLang="en-US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1197639" y="6268504"/>
            <a:ext cx="8978265" cy="39878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备注：尽量多分几页展示标题提示点，如实在没有可先空着</a:t>
            </a:r>
            <a:r>
              <a:rPr lang="en-US" altLang="zh-CN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                             </a:t>
            </a:r>
            <a:endParaRPr lang="zh-CN" altLang="en-US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 rot="2700000">
            <a:off x="409025" y="374003"/>
            <a:ext cx="268891" cy="268892"/>
          </a:xfrm>
          <a:prstGeom prst="rect">
            <a:avLst/>
          </a:prstGeom>
          <a:solidFill>
            <a:srgbClr val="0937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4" name="矩形 3"/>
          <p:cNvSpPr/>
          <p:nvPr/>
        </p:nvSpPr>
        <p:spPr>
          <a:xfrm rot="2700000">
            <a:off x="592389" y="335385"/>
            <a:ext cx="360367" cy="35483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E0EC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-4161750" y="308394"/>
            <a:ext cx="11897995" cy="70675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教育</a:t>
            </a:r>
            <a:r>
              <a:rPr lang="zh-CN" alt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维度</a:t>
            </a:r>
            <a:endParaRPr lang="zh-CN" altLang="en-US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                                                                       </a:t>
            </a:r>
            <a:r>
              <a:rPr lang="zh-CN" alt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包括：学科交叉、专创融合、产学研协同、学科平台</a:t>
            </a:r>
            <a:r>
              <a:rPr lang="zh-CN" alt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支撑</a:t>
            </a:r>
            <a:endParaRPr lang="zh-CN" altLang="en-US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1197639" y="6268504"/>
            <a:ext cx="8978265" cy="39878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备注：尽量多分几页展示标题提示点，如实在没有可先空着</a:t>
            </a:r>
            <a:r>
              <a:rPr lang="en-US" altLang="zh-CN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                             </a:t>
            </a:r>
            <a:endParaRPr lang="zh-CN" altLang="en-US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 rot="2700000">
            <a:off x="409025" y="374003"/>
            <a:ext cx="268891" cy="268892"/>
          </a:xfrm>
          <a:prstGeom prst="rect">
            <a:avLst/>
          </a:prstGeom>
          <a:solidFill>
            <a:srgbClr val="0937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4" name="矩形 3"/>
          <p:cNvSpPr/>
          <p:nvPr/>
        </p:nvSpPr>
        <p:spPr>
          <a:xfrm rot="2700000">
            <a:off x="592389" y="335385"/>
            <a:ext cx="360367" cy="35483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E0EC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-3402924" y="308394"/>
            <a:ext cx="10380345" cy="70675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发展</a:t>
            </a:r>
            <a:r>
              <a:rPr lang="zh-CN" alt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规划</a:t>
            </a:r>
            <a:endParaRPr lang="zh-CN" altLang="en-US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                                                             </a:t>
            </a:r>
            <a:r>
              <a:rPr lang="zh-CN" alt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包括：市场与应用场景拓展、技术创新与产品</a:t>
            </a:r>
            <a:r>
              <a:rPr lang="zh-CN" alt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迭代</a:t>
            </a:r>
            <a:endParaRPr lang="zh-CN" altLang="en-US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1197639" y="6268504"/>
            <a:ext cx="8978265" cy="39878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备注：尽量多分几页展示标题提示点，如实在没有可先空着</a:t>
            </a:r>
            <a:r>
              <a:rPr lang="en-US" altLang="zh-CN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                             </a:t>
            </a:r>
            <a:endParaRPr lang="zh-CN" altLang="en-US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BEAUTIFY_FLAG" val=""/>
</p:tagLst>
</file>

<file path=ppt/tags/tag6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COMMONDATA" val="eyJoZGlkIjoiYThiZDNiY2NmOGVlMjVlYTg1MWZiMDVhNWE2ZmYxNTUifQ=="/>
  <p:tag name="commondata" val="eyJoZGlkIjoiYzI1MDJmMTg2YjQ5ZmMxY2YyY2M3OWM2OTU0ZWM2YTMifQ=="/>
</p:tagLst>
</file>

<file path=ppt/theme/theme1.xml><?xml version="1.0" encoding="utf-8"?>
<a:theme xmlns:a="http://schemas.openxmlformats.org/drawingml/2006/main" name="2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gradFill>
          <a:gsLst>
            <a:gs pos="0">
              <a:schemeClr val="bg1">
                <a:lumMod val="85000"/>
              </a:schemeClr>
            </a:gs>
            <a:gs pos="100000">
              <a:schemeClr val="bg1">
                <a:alpha val="0"/>
              </a:schemeClr>
            </a:gs>
          </a:gsLst>
          <a:lin ang="5400000" scaled="1"/>
        </a:gradFill>
        <a:ln w="12700" cap="flat" cmpd="sng" algn="ctr">
          <a:noFill/>
          <a:prstDash val="solid"/>
          <a:miter lim="800000"/>
        </a:ln>
      </a:spPr>
      <a:bodyPr rtlCol="0" anchor="ctr"/>
      <a:lstStyle>
        <a:defPPr marL="0" marR="0" indent="0" algn="l" defTabSz="45720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400" b="0" i="0" u="none" strike="noStrike" kern="0" cap="none" spc="0" normalizeH="0" baseline="0" noProof="0" dirty="0">
            <a:ln>
              <a:noFill/>
            </a:ln>
            <a:solidFill>
              <a:prstClr val="white"/>
            </a:solidFill>
            <a:effectLst/>
            <a:uLnTx/>
            <a:uFillTx/>
            <a:latin typeface="Times New Roman" panose="02020603050405020304"/>
            <a:ea typeface="微软雅黑" panose="020B0503020204020204" charset="-122"/>
            <a:cs typeface="+mn-cs"/>
          </a:defRPr>
        </a:defPPr>
      </a:lst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1046</Words>
  <Application>WPS 演示</Application>
  <PresentationFormat>宽屏</PresentationFormat>
  <Paragraphs>41</Paragraphs>
  <Slides>10</Slides>
  <Notes>23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0" baseType="lpstr">
      <vt:lpstr>Arial</vt:lpstr>
      <vt:lpstr>宋体</vt:lpstr>
      <vt:lpstr>Wingdings</vt:lpstr>
      <vt:lpstr>Times New Roman</vt:lpstr>
      <vt:lpstr>微软雅黑</vt:lpstr>
      <vt:lpstr>等线</vt:lpstr>
      <vt:lpstr>Times New Roman</vt:lpstr>
      <vt:lpstr>Arial Unicode MS</vt:lpstr>
      <vt:lpstr>等线 Light</vt:lpstr>
      <vt:lpstr>2_Office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Ji Shipian</dc:creator>
  <cp:lastModifiedBy>兰尼斯特</cp:lastModifiedBy>
  <cp:revision>1491</cp:revision>
  <dcterms:created xsi:type="dcterms:W3CDTF">2021-05-16T03:06:00Z</dcterms:created>
  <dcterms:modified xsi:type="dcterms:W3CDTF">2023-12-01T03:06:28Z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C3D5E23B54E84E258E152E745A80F1AF_13</vt:lpwstr>
  </property>
  <property fmtid="{D5CDD505-2E9C-101B-9397-08002B2CF9AE}" pid="3" name="KSOProductBuildVer">
    <vt:lpwstr>2052-12.1.0.15990</vt:lpwstr>
  </property>
</Properties>
</file>